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17"/>
  </p:notesMasterIdLst>
  <p:sldIdLst>
    <p:sldId id="256" r:id="rId5"/>
    <p:sldId id="295" r:id="rId6"/>
    <p:sldId id="306" r:id="rId7"/>
    <p:sldId id="297" r:id="rId8"/>
    <p:sldId id="294" r:id="rId9"/>
    <p:sldId id="286" r:id="rId10"/>
    <p:sldId id="309" r:id="rId11"/>
    <p:sldId id="302" r:id="rId12"/>
    <p:sldId id="308" r:id="rId13"/>
    <p:sldId id="311" r:id="rId14"/>
    <p:sldId id="310" r:id="rId15"/>
    <p:sldId id="312" r:id="rId16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8CD94F-4CFC-7E61-66B0-DB28C4FDCC24}" name="Adriana Elisa Collaguazo Jaramillo" initials="AECJ" userId="S::acollag@espol.edu.ec::6cb1fd06-47c8-49dc-ad5e-3483f780dd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28086"/>
    <a:srgbClr val="A5CDD2"/>
    <a:srgbClr val="63BBC4"/>
    <a:srgbClr val="ECF3FD"/>
    <a:srgbClr val="9DCBD1"/>
    <a:srgbClr val="61B9C2"/>
    <a:srgbClr val="60B9C2"/>
    <a:srgbClr val="ADC2C7"/>
    <a:srgbClr val="A6C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A35364-E7EE-4FE9-B0C2-E10170C737B8}" v="553" dt="2022-02-01T05:50:47.911"/>
    <p1510:client id="{BCC06B34-6668-4A1F-93DE-BEFC32E16C42}" v="915" dt="2022-02-18T03:37:04.4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01" y="5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FE164-71C1-46D4-BA43-F788640D32C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46AAA-5011-490E-996A-4DB2F83F1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3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8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7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34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9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1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9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February 17, 2022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29770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12.png"/><Relationship Id="rId7" Type="http://schemas.openxmlformats.org/officeDocument/2006/relationships/image" Target="../media/image31.svg"/><Relationship Id="rId12" Type="http://schemas.openxmlformats.org/officeDocument/2006/relationships/image" Target="../media/image3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microsoft.com/office/2007/relationships/hdphoto" Target="../media/hdphoto1.wdp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openxmlformats.org/officeDocument/2006/relationships/image" Target="../media/image33.svg"/><Relationship Id="rId1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9.gif"/><Relationship Id="rId7" Type="http://schemas.openxmlformats.org/officeDocument/2006/relationships/image" Target="../media/image1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23.png"/><Relationship Id="rId5" Type="http://schemas.microsoft.com/office/2007/relationships/hdphoto" Target="../media/hdphoto1.wdp"/><Relationship Id="rId10" Type="http://schemas.openxmlformats.org/officeDocument/2006/relationships/image" Target="../media/image22.png"/><Relationship Id="rId4" Type="http://schemas.openxmlformats.org/officeDocument/2006/relationships/image" Target="../media/image2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gi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136">
            <a:extLst>
              <a:ext uri="{FF2B5EF4-FFF2-40B4-BE49-F238E27FC236}">
                <a16:creationId xmlns:a16="http://schemas.microsoft.com/office/drawing/2014/main" id="{3734E53E-4F63-44CB-B70A-5DDFEE05E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138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140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8" y="-626408"/>
            <a:ext cx="6858002" cy="8110817"/>
          </a:xfrm>
          <a:prstGeom prst="rect">
            <a:avLst/>
          </a:prstGeom>
          <a:gradFill>
            <a:gsLst>
              <a:gs pos="11000">
                <a:schemeClr val="accent2">
                  <a:alpha val="63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142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7393" y="-1877393"/>
            <a:ext cx="4356024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174217">
            <a:off x="2279676" y="127786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Divertido distanciamiento social en GIFs - 35 imágenes animadas">
            <a:extLst>
              <a:ext uri="{FF2B5EF4-FFF2-40B4-BE49-F238E27FC236}">
                <a16:creationId xmlns:a16="http://schemas.microsoft.com/office/drawing/2014/main" id="{594E670B-D4F7-4F68-9440-BB911CE7C6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7007" y="0"/>
            <a:ext cx="71792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EE12EB3-3093-4C3C-86CA-108A34463165}"/>
              </a:ext>
            </a:extLst>
          </p:cNvPr>
          <p:cNvSpPr txBox="1">
            <a:spLocks/>
          </p:cNvSpPr>
          <p:nvPr/>
        </p:nvSpPr>
        <p:spPr>
          <a:xfrm>
            <a:off x="191302" y="497016"/>
            <a:ext cx="6092602" cy="328372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i="0" kern="1200" cap="all" spc="7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es-EC" sz="3100" b="0">
                <a:latin typeface="Segoe UI" panose="020B0502040204020203" pitchFamily="34" charset="0"/>
              </a:rPr>
              <a:t>SISTEMA DE CONTROL DE DISTANCIAMIENTO SOCIAL</a:t>
            </a:r>
            <a:br>
              <a:rPr lang="es-EC" sz="3100" b="0">
                <a:latin typeface="Segoe UI" panose="020B0502040204020203" pitchFamily="34" charset="0"/>
              </a:rPr>
            </a:br>
            <a:r>
              <a:rPr lang="es-EC" sz="3100" b="0">
                <a:latin typeface="Segoe UI" panose="020B0502040204020203" pitchFamily="34" charset="0"/>
              </a:rPr>
              <a:t>MEDIANTE Técnicas DE POSICIONAMIENTO BASADA EN WIFI.</a:t>
            </a:r>
            <a:br>
              <a:rPr lang="es-EC" sz="3100" b="0">
                <a:solidFill>
                  <a:schemeClr val="bg1"/>
                </a:solidFill>
                <a:latin typeface="Segoe UI" panose="020B0502040204020203" pitchFamily="34" charset="0"/>
              </a:rPr>
            </a:br>
            <a:endParaRPr lang="es-EC" sz="3100">
              <a:solidFill>
                <a:schemeClr val="bg1"/>
              </a:solidFill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36224DA-370E-478B-8420-768D3D089017}"/>
              </a:ext>
            </a:extLst>
          </p:cNvPr>
          <p:cNvSpPr txBox="1">
            <a:spLocks/>
          </p:cNvSpPr>
          <p:nvPr/>
        </p:nvSpPr>
        <p:spPr>
          <a:xfrm>
            <a:off x="234742" y="4646868"/>
            <a:ext cx="5504283" cy="1259401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C" sz="1700"/>
              <a:t>INTEGRANTES</a:t>
            </a:r>
            <a:br>
              <a:rPr lang="es-EC" sz="1700"/>
            </a:br>
            <a:r>
              <a:rPr lang="es-EC" sz="1700"/>
              <a:t>-Kevin BLUM LUNA</a:t>
            </a:r>
            <a:br>
              <a:rPr lang="es-EC" sz="1700"/>
            </a:br>
            <a:r>
              <a:rPr lang="es-EC" sz="1700"/>
              <a:t>-MARINA TOALA ZURITA</a:t>
            </a:r>
            <a:br>
              <a:rPr lang="es-EC" sz="1400">
                <a:solidFill>
                  <a:schemeClr val="bg1"/>
                </a:solidFill>
                <a:latin typeface="Segoe UI" panose="020B0502040204020203" pitchFamily="34" charset="0"/>
              </a:rPr>
            </a:br>
            <a:endParaRPr lang="es-EC" sz="1400">
              <a:solidFill>
                <a:schemeClr val="bg1"/>
              </a:solidFill>
            </a:endParaRPr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1D297E47-5BD3-4DE0-912B-AC434B369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088" y="95592"/>
            <a:ext cx="1302610" cy="13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752340" y="2520522"/>
            <a:ext cx="50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WIFICROWD DISTANCE 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1E229850-E901-4E0C-859B-98BC967FB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92" y="1246"/>
            <a:ext cx="2926355" cy="6266036"/>
          </a:xfrm>
          <a:prstGeom prst="roundRect">
            <a:avLst>
              <a:gd name="adj" fmla="val 11380"/>
            </a:avLst>
          </a:prstGeom>
        </p:spPr>
      </p:pic>
    </p:spTree>
    <p:extLst>
      <p:ext uri="{BB962C8B-B14F-4D97-AF65-F5344CB8AC3E}">
        <p14:creationId xmlns:p14="http://schemas.microsoft.com/office/powerpoint/2010/main" val="31815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3F0769C4-7A97-4144-BE8E-A79989D77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412935"/>
              </p:ext>
            </p:extLst>
          </p:nvPr>
        </p:nvGraphicFramePr>
        <p:xfrm>
          <a:off x="3953932" y="1189484"/>
          <a:ext cx="7161293" cy="43073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718248">
                  <a:extLst>
                    <a:ext uri="{9D8B030D-6E8A-4147-A177-3AD203B41FA5}">
                      <a16:colId xmlns:a16="http://schemas.microsoft.com/office/drawing/2014/main" val="4056918607"/>
                    </a:ext>
                  </a:extLst>
                </a:gridCol>
                <a:gridCol w="2443045">
                  <a:extLst>
                    <a:ext uri="{9D8B030D-6E8A-4147-A177-3AD203B41FA5}">
                      <a16:colId xmlns:a16="http://schemas.microsoft.com/office/drawing/2014/main" val="1416163443"/>
                    </a:ext>
                  </a:extLst>
                </a:gridCol>
              </a:tblGrid>
              <a:tr h="694434">
                <a:tc>
                  <a:txBody>
                    <a:bodyPr/>
                    <a:lstStyle/>
                    <a:p>
                      <a:pPr algn="l"/>
                      <a:r>
                        <a:rPr lang="es-EC"/>
                        <a:t>Descripción mensual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/>
                        <a:t>Costo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414798"/>
                  </a:ext>
                </a:extLst>
              </a:tr>
              <a:tr h="976320">
                <a:tc>
                  <a:txBody>
                    <a:bodyPr/>
                    <a:lstStyle/>
                    <a:p>
                      <a:pPr marL="896938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C" sz="1800"/>
                    </a:p>
                    <a:p>
                      <a:pPr marL="896938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800"/>
                        <a:t>Infraestructura de red </a:t>
                      </a:r>
                      <a:r>
                        <a:rPr lang="es-EC" sz="1800" err="1"/>
                        <a:t>Wi</a:t>
                      </a:r>
                      <a:r>
                        <a:rPr lang="es-EC" sz="1800"/>
                        <a:t>-Fi existente.</a:t>
                      </a:r>
                    </a:p>
                    <a:p>
                      <a:pPr marL="896938" indent="0"/>
                      <a:endParaRPr lang="es-EC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/>
                        <a:t>$0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9949431"/>
                  </a:ext>
                </a:extLst>
              </a:tr>
              <a:tr h="976320">
                <a:tc>
                  <a:txBody>
                    <a:bodyPr/>
                    <a:lstStyle/>
                    <a:p>
                      <a:pPr marL="896938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C" sz="1800"/>
                    </a:p>
                    <a:p>
                      <a:pPr marL="896938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800"/>
                        <a:t>Soporte y mantenimiento</a:t>
                      </a:r>
                    </a:p>
                    <a:p>
                      <a:pPr marL="896938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C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/>
                        <a:t>$340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36660"/>
                  </a:ext>
                </a:extLst>
              </a:tr>
              <a:tr h="976320">
                <a:tc>
                  <a:txBody>
                    <a:bodyPr/>
                    <a:lstStyle/>
                    <a:p>
                      <a:pPr marL="896938" indent="0"/>
                      <a:endParaRPr lang="es-EC"/>
                    </a:p>
                    <a:p>
                      <a:pPr marL="896938" indent="0"/>
                      <a:r>
                        <a:rPr lang="es-EC"/>
                        <a:t>Servicios en la nube por demanda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/>
                        <a:t>$1.12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83982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896938" indent="0" algn="r"/>
                      <a:r>
                        <a:rPr lang="en-US" b="1"/>
                        <a:t>Total</a:t>
                      </a:r>
                      <a:endParaRPr lang="es-EC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$341.12</a:t>
                      </a:r>
                      <a:endParaRPr lang="es-EC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05069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496847" y="361122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PRESUPUESTO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wifi icono gratis">
            <a:extLst>
              <a:ext uri="{FF2B5EF4-FFF2-40B4-BE49-F238E27FC236}">
                <a16:creationId xmlns:a16="http://schemas.microsoft.com/office/drawing/2014/main" id="{B6B18493-FAAC-491E-BF0F-1992CCE74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827" y="2042857"/>
            <a:ext cx="642974" cy="642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programador icono gratis">
            <a:extLst>
              <a:ext uri="{FF2B5EF4-FFF2-40B4-BE49-F238E27FC236}">
                <a16:creationId xmlns:a16="http://schemas.microsoft.com/office/drawing/2014/main" id="{5B13FE04-D2DB-4359-9EEE-A7CB99CD1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827" y="2930582"/>
            <a:ext cx="737543" cy="73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BA2C7F-5CED-447B-B150-3BAA9D41F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095" y="3946807"/>
            <a:ext cx="727275" cy="65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presupuesto icono gratis">
            <a:extLst>
              <a:ext uri="{FF2B5EF4-FFF2-40B4-BE49-F238E27FC236}">
                <a16:creationId xmlns:a16="http://schemas.microsoft.com/office/drawing/2014/main" id="{0905AFB0-31C4-40B5-89EE-611ED69F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0" y="1693004"/>
            <a:ext cx="2475156" cy="247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5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7846329-2443-4E59-9E81-404E987D7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EF9880-4B0A-4670-9D22-A9CF6F261AE3}"/>
              </a:ext>
            </a:extLst>
          </p:cNvPr>
          <p:cNvSpPr/>
          <p:nvPr/>
        </p:nvSpPr>
        <p:spPr>
          <a:xfrm>
            <a:off x="440267" y="423333"/>
            <a:ext cx="3241618" cy="5469467"/>
          </a:xfrm>
          <a:prstGeom prst="roundRect">
            <a:avLst/>
          </a:prstGeom>
          <a:solidFill>
            <a:srgbClr val="2280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/>
              <a:t>CONTÁCTANOS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86641B-4888-43C3-AA78-57BF8A1E7E80}"/>
              </a:ext>
            </a:extLst>
          </p:cNvPr>
          <p:cNvSpPr/>
          <p:nvPr/>
        </p:nvSpPr>
        <p:spPr>
          <a:xfrm>
            <a:off x="3784600" y="423333"/>
            <a:ext cx="6976533" cy="2709334"/>
          </a:xfrm>
          <a:prstGeom prst="roundRect">
            <a:avLst/>
          </a:prstGeom>
          <a:noFill/>
          <a:ln>
            <a:solidFill>
              <a:srgbClr val="228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FDFF5C-650B-4726-B425-7ABAB71FC22B}"/>
              </a:ext>
            </a:extLst>
          </p:cNvPr>
          <p:cNvSpPr/>
          <p:nvPr/>
        </p:nvSpPr>
        <p:spPr>
          <a:xfrm>
            <a:off x="3784600" y="3183466"/>
            <a:ext cx="6976533" cy="2709334"/>
          </a:xfrm>
          <a:prstGeom prst="roundRect">
            <a:avLst/>
          </a:prstGeom>
          <a:noFill/>
          <a:ln>
            <a:solidFill>
              <a:srgbClr val="228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A4CB5-642E-4C4B-8650-55382E037E51}"/>
              </a:ext>
            </a:extLst>
          </p:cNvPr>
          <p:cNvSpPr txBox="1"/>
          <p:nvPr/>
        </p:nvSpPr>
        <p:spPr>
          <a:xfrm>
            <a:off x="6920653" y="693411"/>
            <a:ext cx="30649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Kevin Steve Blum Luna</a:t>
            </a:r>
            <a:endParaRPr lang="es-EC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b="0">
                <a:effectLst/>
              </a:rPr>
              <a:t>0</a:t>
            </a: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98 665 2994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b="0" u="sng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kblum</a:t>
            </a:r>
            <a:r>
              <a:rPr lang="es-EC" u="sng">
                <a:solidFill>
                  <a:srgbClr val="000000"/>
                </a:solidFill>
                <a:latin typeface="Calibri" panose="020F0502020204030204" pitchFamily="34" charset="0"/>
              </a:rPr>
              <a:t>@espol.edu.ec</a:t>
            </a:r>
            <a:endParaRPr lang="es-EC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6623F-E85F-4829-AD90-63312FE8CE2B}"/>
              </a:ext>
            </a:extLst>
          </p:cNvPr>
          <p:cNvSpPr txBox="1"/>
          <p:nvPr/>
        </p:nvSpPr>
        <p:spPr>
          <a:xfrm>
            <a:off x="6920653" y="3500175"/>
            <a:ext cx="33206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Marina Nicolle Toala Zurita</a:t>
            </a:r>
            <a:endParaRPr lang="es-EC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098 337 4536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u="sng">
                <a:solidFill>
                  <a:srgbClr val="000000"/>
                </a:solidFill>
                <a:latin typeface="Calibri" panose="020F0502020204030204" pitchFamily="34" charset="0"/>
              </a:rPr>
              <a:t>mntoala@espol.edu.ec</a:t>
            </a:r>
            <a:endParaRPr lang="es-EC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s-EC"/>
          </a:p>
        </p:txBody>
      </p:sp>
      <p:pic>
        <p:nvPicPr>
          <p:cNvPr id="9" name="Graphic 8" descr="Employee badge with solid fill">
            <a:extLst>
              <a:ext uri="{FF2B5EF4-FFF2-40B4-BE49-F238E27FC236}">
                <a16:creationId xmlns:a16="http://schemas.microsoft.com/office/drawing/2014/main" id="{29B37336-A1E4-4199-910E-BC9D50588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6334" y="896274"/>
            <a:ext cx="497438" cy="497438"/>
          </a:xfrm>
          <a:prstGeom prst="rect">
            <a:avLst/>
          </a:prstGeom>
        </p:spPr>
      </p:pic>
      <p:pic>
        <p:nvPicPr>
          <p:cNvPr id="11" name="Graphic 10" descr="Smart Phone with solid fill">
            <a:extLst>
              <a:ext uri="{FF2B5EF4-FFF2-40B4-BE49-F238E27FC236}">
                <a16:creationId xmlns:a16="http://schemas.microsoft.com/office/drawing/2014/main" id="{516878DA-63E0-4B06-B895-F14894B12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334" y="1482569"/>
            <a:ext cx="497438" cy="497438"/>
          </a:xfrm>
          <a:prstGeom prst="rect">
            <a:avLst/>
          </a:prstGeom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AD71A19F-3CFD-416B-8DED-C7F301F015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6334" y="2042714"/>
            <a:ext cx="497438" cy="497438"/>
          </a:xfrm>
          <a:prstGeom prst="rect">
            <a:avLst/>
          </a:prstGeom>
        </p:spPr>
      </p:pic>
      <p:pic>
        <p:nvPicPr>
          <p:cNvPr id="28" name="Graphic 27" descr="Employee badge with solid fill">
            <a:extLst>
              <a:ext uri="{FF2B5EF4-FFF2-40B4-BE49-F238E27FC236}">
                <a16:creationId xmlns:a16="http://schemas.microsoft.com/office/drawing/2014/main" id="{ADF932D1-341E-4944-94CF-D58DA1456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6334" y="3657516"/>
            <a:ext cx="497438" cy="497438"/>
          </a:xfrm>
          <a:prstGeom prst="rect">
            <a:avLst/>
          </a:prstGeom>
        </p:spPr>
      </p:pic>
      <p:pic>
        <p:nvPicPr>
          <p:cNvPr id="29" name="Graphic 28" descr="Smart Phone with solid fill">
            <a:extLst>
              <a:ext uri="{FF2B5EF4-FFF2-40B4-BE49-F238E27FC236}">
                <a16:creationId xmlns:a16="http://schemas.microsoft.com/office/drawing/2014/main" id="{FC2FE95D-A7F7-4FC1-B82E-F0E3677185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334" y="4243811"/>
            <a:ext cx="497438" cy="497438"/>
          </a:xfrm>
          <a:prstGeom prst="rect">
            <a:avLst/>
          </a:prstGeom>
        </p:spPr>
      </p:pic>
      <p:pic>
        <p:nvPicPr>
          <p:cNvPr id="30" name="Graphic 29" descr="Email with solid fill">
            <a:extLst>
              <a:ext uri="{FF2B5EF4-FFF2-40B4-BE49-F238E27FC236}">
                <a16:creationId xmlns:a16="http://schemas.microsoft.com/office/drawing/2014/main" id="{FA440C98-694E-4D47-B746-271E287265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6334" y="4803956"/>
            <a:ext cx="497438" cy="497438"/>
          </a:xfrm>
          <a:prstGeom prst="rect">
            <a:avLst/>
          </a:prstGeom>
        </p:spPr>
      </p:pic>
      <p:pic>
        <p:nvPicPr>
          <p:cNvPr id="3" name="Picture 2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D88D61CB-7716-424E-8D63-A336CCCE5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59" y="3517153"/>
            <a:ext cx="2041959" cy="2041959"/>
          </a:xfrm>
          <a:prstGeom prst="round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07CF98F6-3398-42DB-9BDE-B1AC21C10A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59" y="693411"/>
            <a:ext cx="2040613" cy="2040613"/>
          </a:xfrm>
          <a:prstGeom prst="round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0372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AC62-0669-4B94-97ED-C9EC1266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13" name="Content Placeholder 12" descr="A picture containing text, sky, different, various&#10;&#10;Description automatically generated">
            <a:extLst>
              <a:ext uri="{FF2B5EF4-FFF2-40B4-BE49-F238E27FC236}">
                <a16:creationId xmlns:a16="http://schemas.microsoft.com/office/drawing/2014/main" id="{062C71A0-0564-460F-A330-60EADE942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3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18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AC62-0669-4B94-97ED-C9EC1266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/>
              <a:t>Imagen real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AE2F8-7B2D-4587-93F6-B0A1FEC53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1028" name="Picture 4" descr="Médicos recomiendan tomar la temperatura en la frente, no en la muñeca">
            <a:extLst>
              <a:ext uri="{FF2B5EF4-FFF2-40B4-BE49-F238E27FC236}">
                <a16:creationId xmlns:a16="http://schemas.microsoft.com/office/drawing/2014/main" id="{A6870C08-32D0-4A84-8099-347D6A45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95081"/>
            <a:ext cx="7792279" cy="44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 metros es la distancia mínima para evitar contagio por SARS-CoV-2 según  la OMS - MEGALABS %">
            <a:extLst>
              <a:ext uri="{FF2B5EF4-FFF2-40B4-BE49-F238E27FC236}">
                <a16:creationId xmlns:a16="http://schemas.microsoft.com/office/drawing/2014/main" id="{B590E7A7-E8AD-484A-B389-4CC27571D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762"/>
            <a:ext cx="7974498" cy="3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Gente esperando en fila Foto gratis">
            <a:extLst>
              <a:ext uri="{FF2B5EF4-FFF2-40B4-BE49-F238E27FC236}">
                <a16:creationId xmlns:a16="http://schemas.microsoft.com/office/drawing/2014/main" id="{70B94C01-3715-460E-8344-92DA76503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/>
          <a:stretch/>
        </p:blipFill>
        <p:spPr bwMode="auto">
          <a:xfrm>
            <a:off x="7425268" y="0"/>
            <a:ext cx="4770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6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46ADC1A-1DDA-4846-9BDB-6BD7E8F3C813}"/>
              </a:ext>
            </a:extLst>
          </p:cNvPr>
          <p:cNvSpPr txBox="1">
            <a:spLocks/>
          </p:cNvSpPr>
          <p:nvPr/>
        </p:nvSpPr>
        <p:spPr>
          <a:xfrm>
            <a:off x="875050" y="586643"/>
            <a:ext cx="10241280" cy="6954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cap="none" err="1"/>
              <a:t>WifiCrowd</a:t>
            </a:r>
            <a:r>
              <a:rPr lang="en-US" sz="4400" cap="none"/>
              <a:t> Distance</a:t>
            </a:r>
            <a:endParaRPr lang="es-EC" sz="4400" cap="none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7D37B8B3-47B7-4F2B-AE5D-C05EDBB6B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890" y="2385400"/>
            <a:ext cx="2907042" cy="2087199"/>
          </a:xfrm>
          <a:prstGeom prst="roundRect">
            <a:avLst>
              <a:gd name="adj" fmla="val 11111"/>
            </a:avLst>
          </a:prstGeom>
          <a:ln w="190500" cap="rnd">
            <a:solidFill>
              <a:srgbClr val="228086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94653AF-9FAC-4DBB-AF69-D0EC593564DA}"/>
              </a:ext>
            </a:extLst>
          </p:cNvPr>
          <p:cNvGrpSpPr/>
          <p:nvPr/>
        </p:nvGrpSpPr>
        <p:grpSpPr>
          <a:xfrm>
            <a:off x="8148522" y="2385400"/>
            <a:ext cx="2910838" cy="2097912"/>
            <a:chOff x="7328121" y="3771797"/>
            <a:chExt cx="2859266" cy="2087199"/>
          </a:xfrm>
        </p:grpSpPr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65F82493-C9B1-4BA7-BE30-7C484CDC2D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" t="8599" r="7050" b="10129"/>
            <a:stretch/>
          </p:blipFill>
          <p:spPr bwMode="auto">
            <a:xfrm>
              <a:off x="7328121" y="3771797"/>
              <a:ext cx="2859266" cy="2087199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228086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Cómo compartir tu ubicación de forma permanente en Google Maps">
              <a:extLst>
                <a:ext uri="{FF2B5EF4-FFF2-40B4-BE49-F238E27FC236}">
                  <a16:creationId xmlns:a16="http://schemas.microsoft.com/office/drawing/2014/main" id="{8AD26FA0-B86E-41DE-A024-AD4AEFBFD6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8284" b="88060" l="4000" r="98222">
                          <a14:foregroundMark x1="28222" y1="35448" x2="15333" y2="61940"/>
                          <a14:foregroundMark x1="16000" y1="28731" x2="11333" y2="69030"/>
                          <a14:foregroundMark x1="11333" y1="69030" x2="11333" y2="69030"/>
                          <a14:foregroundMark x1="14000" y1="29478" x2="9778" y2="50373"/>
                          <a14:foregroundMark x1="9778" y1="50373" x2="18889" y2="69776"/>
                          <a14:foregroundMark x1="18889" y1="69776" x2="89333" y2="58209"/>
                          <a14:foregroundMark x1="89333" y1="58209" x2="72889" y2="29478"/>
                          <a14:foregroundMark x1="47716" y1="22792" x2="44695" y2="21990"/>
                          <a14:foregroundMark x1="51498" y1="23797" x2="50608" y2="23560"/>
                          <a14:foregroundMark x1="72889" y1="29478" x2="59026" y2="25796"/>
                          <a14:foregroundMark x1="19835" y1="27275" x2="23556" y2="37687"/>
                          <a14:foregroundMark x1="14222" y1="11567" x2="14833" y2="13279"/>
                          <a14:foregroundMark x1="23556" y1="37687" x2="78889" y2="58582"/>
                          <a14:foregroundMark x1="78889" y1="58582" x2="91590" y2="77948"/>
                          <a14:foregroundMark x1="94876" y1="74278" x2="94753" y2="60926"/>
                          <a14:foregroundMark x1="90713" y1="33504" x2="89311" y2="27123"/>
                          <a14:foregroundMark x1="49151" y1="20425" x2="43769" y2="20463"/>
                          <a14:foregroundMark x1="4444" y1="77239" x2="4444" y2="77239"/>
                          <a14:foregroundMark x1="30000" y1="23134" x2="27111" y2="23134"/>
                          <a14:foregroundMark x1="39556" y1="23881" x2="36444" y2="23507"/>
                          <a14:foregroundMark x1="50781" y1="23274" x2="50889" y2="23507"/>
                          <a14:backgroundMark x1="25762" y1="19578" x2="15556" y2="20896"/>
                          <a14:backgroundMark x1="32889" y1="18657" x2="28517" y2="19222"/>
                          <a14:backgroundMark x1="14000" y1="19403" x2="7778" y2="21269"/>
                          <a14:backgroundMark x1="8889" y1="20522" x2="5778" y2="40299"/>
                          <a14:backgroundMark x1="18667" y1="19403" x2="8667" y2="22388"/>
                          <a14:backgroundMark x1="35467" y1="20812" x2="29565" y2="21988"/>
                          <a14:backgroundMark x1="40667" y1="19776" x2="38242" y2="20259"/>
                          <a14:backgroundMark x1="54889" y1="18657" x2="79778" y2="20522"/>
                          <a14:backgroundMark x1="79778" y1="20522" x2="87556" y2="19776"/>
                          <a14:backgroundMark x1="56222" y1="19403" x2="51111" y2="19030"/>
                          <a14:backgroundMark x1="51164" y1="18117" x2="51111" y2="17910"/>
                          <a14:backgroundMark x1="50939" y1="18367" x2="50889" y2="18284"/>
                          <a14:backgroundMark x1="51843" y1="17364" x2="50222" y2="13806"/>
                          <a14:backgroundMark x1="51382" y1="17875" x2="50667" y2="15672"/>
                          <a14:backgroundMark x1="51257" y1="18014" x2="50667" y2="17164"/>
                          <a14:backgroundMark x1="51444" y1="17806" x2="50667" y2="16791"/>
                          <a14:backgroundMark x1="51315" y1="17949" x2="51111" y2="17537"/>
                          <a14:backgroundMark x1="50560" y1="18787" x2="50444" y2="18657"/>
                          <a14:backgroundMark x1="50845" y1="18471" x2="50667" y2="18284"/>
                          <a14:backgroundMark x1="51281" y1="17987" x2="50889" y2="17164"/>
                          <a14:backgroundMark x1="50960" y1="18343" x2="49556" y2="17164"/>
                          <a14:backgroundMark x1="42222" y1="17910" x2="38889" y2="21642"/>
                          <a14:backgroundMark x1="90000" y1="19776" x2="81111" y2="22015"/>
                          <a14:backgroundMark x1="92000" y1="32836" x2="97111" y2="59701"/>
                          <a14:backgroundMark x1="90444" y1="80970" x2="99556" y2="80970"/>
                          <a14:backgroundMark x1="98889" y1="85821" x2="94667" y2="91045"/>
                          <a14:backgroundMark x1="50889" y1="19403" x2="50889" y2="19403"/>
                          <a14:backgroundMark x1="50222" y1="18657" x2="52222" y2="2089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5" t="16581" r="1677" b="19764"/>
            <a:stretch/>
          </p:blipFill>
          <p:spPr bwMode="auto">
            <a:xfrm>
              <a:off x="8504561" y="4644460"/>
              <a:ext cx="1569333" cy="844461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9" name="Picture 1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AF51105-8C37-4196-A4AC-E50DF5E1F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98" t="8509" r="3259" b="8033"/>
            <a:stretch/>
          </p:blipFill>
          <p:spPr bwMode="auto">
            <a:xfrm>
              <a:off x="7620607" y="3875572"/>
              <a:ext cx="888095" cy="1879114"/>
            </a:xfrm>
            <a:prstGeom prst="round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9EF34F72-D633-407A-8DEE-1DEE5C95BF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2CF3B5F-1C1E-4B09-891E-696377C6898D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97B0947-44A1-42E4-A654-D15692637D47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16792A8-B35A-40BE-BCE8-33D136C33FED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E8D173-3643-497A-BF9A-5F4A2DA095DC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CDDF8D8A-872C-4457-8241-FF51F4E1C6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DCC2D45D-9A03-4F6A-B1F3-318B3C050F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6">
              <a:extLst>
                <a:ext uri="{FF2B5EF4-FFF2-40B4-BE49-F238E27FC236}">
                  <a16:creationId xmlns:a16="http://schemas.microsoft.com/office/drawing/2014/main" id="{A1EB1409-0E1E-4F7A-927C-D747E440CD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6">
              <a:extLst>
                <a:ext uri="{FF2B5EF4-FFF2-40B4-BE49-F238E27FC236}">
                  <a16:creationId xmlns:a16="http://schemas.microsoft.com/office/drawing/2014/main" id="{4A0E59EA-DB64-4156-85E6-9D5901F398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67B573-F3D4-4D07-9B58-E9CFA9868FAB}"/>
              </a:ext>
            </a:extLst>
          </p:cNvPr>
          <p:cNvGrpSpPr/>
          <p:nvPr/>
        </p:nvGrpSpPr>
        <p:grpSpPr>
          <a:xfrm>
            <a:off x="4621594" y="2402704"/>
            <a:ext cx="2859266" cy="2126557"/>
            <a:chOff x="3086481" y="3875572"/>
            <a:chExt cx="2859266" cy="2126557"/>
          </a:xfrm>
        </p:grpSpPr>
        <p:pic>
          <p:nvPicPr>
            <p:cNvPr id="27" name="Picture 16">
              <a:extLst>
                <a:ext uri="{FF2B5EF4-FFF2-40B4-BE49-F238E27FC236}">
                  <a16:creationId xmlns:a16="http://schemas.microsoft.com/office/drawing/2014/main" id="{56175CA3-3835-4EDD-A77A-DA919BC7B5B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35" t="8599" r="7050" b="10129"/>
            <a:stretch/>
          </p:blipFill>
          <p:spPr bwMode="auto">
            <a:xfrm>
              <a:off x="3086481" y="3875572"/>
              <a:ext cx="2859266" cy="2087199"/>
            </a:xfrm>
            <a:prstGeom prst="roundRect">
              <a:avLst>
                <a:gd name="adj" fmla="val 11111"/>
              </a:avLst>
            </a:prstGeom>
            <a:ln w="190500" cap="rnd">
              <a:solidFill>
                <a:srgbClr val="228086"/>
              </a:solidFill>
              <a:prstDash val="solid"/>
            </a:ln>
            <a:effectLst>
              <a:outerShdw blurRad="101600" dist="50800" dir="7200000" algn="tl" rotWithShape="0">
                <a:srgbClr val="000000">
                  <a:alpha val="45000"/>
                </a:srgbClr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FFFFFF"/>
              </a:extrusion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51D5D84-6DAC-4555-8EAD-6655ACDD74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0590" y="3914930"/>
              <a:ext cx="2144071" cy="2087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9B76B3C6-C203-4204-AFD9-38E8C8FE87AC}"/>
              </a:ext>
            </a:extLst>
          </p:cNvPr>
          <p:cNvSpPr/>
          <p:nvPr/>
        </p:nvSpPr>
        <p:spPr>
          <a:xfrm>
            <a:off x="2872721" y="4661058"/>
            <a:ext cx="2670048" cy="733726"/>
          </a:xfrm>
          <a:prstGeom prst="curvedUpArrow">
            <a:avLst>
              <a:gd name="adj1" fmla="val 18457"/>
              <a:gd name="adj2" fmla="val 43300"/>
              <a:gd name="adj3" fmla="val 26662"/>
            </a:avLst>
          </a:prstGeom>
          <a:solidFill>
            <a:srgbClr val="228086"/>
          </a:solidFill>
          <a:ln>
            <a:solidFill>
              <a:srgbClr val="228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C31F5F1D-B8A0-4782-A9FE-3B1F0968CCCB}"/>
              </a:ext>
            </a:extLst>
          </p:cNvPr>
          <p:cNvSpPr/>
          <p:nvPr/>
        </p:nvSpPr>
        <p:spPr>
          <a:xfrm rot="10800000" flipH="1">
            <a:off x="6680349" y="1519877"/>
            <a:ext cx="2670048" cy="733726"/>
          </a:xfrm>
          <a:prstGeom prst="curvedUpArrow">
            <a:avLst>
              <a:gd name="adj1" fmla="val 18457"/>
              <a:gd name="adj2" fmla="val 43300"/>
              <a:gd name="adj3" fmla="val 26662"/>
            </a:avLst>
          </a:prstGeom>
          <a:solidFill>
            <a:srgbClr val="228086"/>
          </a:solidFill>
          <a:ln>
            <a:solidFill>
              <a:srgbClr val="228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pic>
        <p:nvPicPr>
          <p:cNvPr id="11" name="Picture 10" descr="A picture containing person, standing&#10;&#10;Description automatically generated">
            <a:extLst>
              <a:ext uri="{FF2B5EF4-FFF2-40B4-BE49-F238E27FC236}">
                <a16:creationId xmlns:a16="http://schemas.microsoft.com/office/drawing/2014/main" id="{12E30A32-907A-4107-8535-D2D1BC163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9921">
            <a:off x="9814811" y="2613634"/>
            <a:ext cx="1086894" cy="119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6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836022" y="657039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BENEFICIOS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A6D761-2C30-4560-ACEF-A491A5330C27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41DF942-9C71-47BE-9F0A-F28E29EBB8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949A9561-775E-459A-8A89-4B8BF5422F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6037F70D-6A43-41EB-A65B-0C9465E49B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8773B03E-B149-41E4-85C9-6ED37DD55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17C3B1F-3C6F-4EC3-9F57-068AF4605B22}"/>
              </a:ext>
            </a:extLst>
          </p:cNvPr>
          <p:cNvSpPr/>
          <p:nvPr/>
        </p:nvSpPr>
        <p:spPr>
          <a:xfrm>
            <a:off x="1408922" y="1600200"/>
            <a:ext cx="8229600" cy="867747"/>
          </a:xfrm>
          <a:prstGeom prst="roundRect">
            <a:avLst/>
          </a:prstGeom>
          <a:noFill/>
          <a:ln w="28575" cap="flat" cmpd="sng" algn="ctr">
            <a:solidFill>
              <a:srgbClr val="2280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18C11-6E9A-4F2C-846B-D012ED67E525}"/>
              </a:ext>
            </a:extLst>
          </p:cNvPr>
          <p:cNvSpPr txBox="1"/>
          <p:nvPr/>
        </p:nvSpPr>
        <p:spPr>
          <a:xfrm>
            <a:off x="3110946" y="4008828"/>
            <a:ext cx="74408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100"/>
              <a:t>Control constante y alertas instantáneas al incumplir las medidas.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6086F-8DD9-4D95-9607-F53D4E8261C8}"/>
              </a:ext>
            </a:extLst>
          </p:cNvPr>
          <p:cNvSpPr txBox="1"/>
          <p:nvPr/>
        </p:nvSpPr>
        <p:spPr>
          <a:xfrm>
            <a:off x="3721767" y="5095730"/>
            <a:ext cx="72154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100"/>
              <a:t>Bajo costo de implementación y poco intrusivo al cliente final.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05CDFF-845A-4FC9-A834-20E3F4425EB6}"/>
              </a:ext>
            </a:extLst>
          </p:cNvPr>
          <p:cNvSpPr txBox="1"/>
          <p:nvPr/>
        </p:nvSpPr>
        <p:spPr>
          <a:xfrm>
            <a:off x="2773783" y="2906522"/>
            <a:ext cx="74569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100"/>
              <a:t>Disminuye las probabilidades de contagio.</a:t>
            </a:r>
          </a:p>
        </p:txBody>
      </p:sp>
      <p:pic>
        <p:nvPicPr>
          <p:cNvPr id="39" name="Graphic 38" descr="Wi-Fi with solid fill">
            <a:extLst>
              <a:ext uri="{FF2B5EF4-FFF2-40B4-BE49-F238E27FC236}">
                <a16:creationId xmlns:a16="http://schemas.microsoft.com/office/drawing/2014/main" id="{D87BD80A-163B-4A6E-B4EB-07816D8A9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1210" y="1633010"/>
            <a:ext cx="788724" cy="788724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76D9836-EE5F-447F-A26D-3B35D669CA7F}"/>
              </a:ext>
            </a:extLst>
          </p:cNvPr>
          <p:cNvSpPr/>
          <p:nvPr/>
        </p:nvSpPr>
        <p:spPr>
          <a:xfrm>
            <a:off x="1860483" y="2691452"/>
            <a:ext cx="8229600" cy="867747"/>
          </a:xfrm>
          <a:prstGeom prst="roundRect">
            <a:avLst/>
          </a:prstGeom>
          <a:noFill/>
          <a:ln w="28575" cap="flat" cmpd="sng" algn="ctr">
            <a:solidFill>
              <a:srgbClr val="2280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1" name="Graphic 40" descr="Wi-Fi with solid fill">
            <a:extLst>
              <a:ext uri="{FF2B5EF4-FFF2-40B4-BE49-F238E27FC236}">
                <a16:creationId xmlns:a16="http://schemas.microsoft.com/office/drawing/2014/main" id="{269B1B80-6235-426F-8FC5-12ACA230D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2771" y="2724262"/>
            <a:ext cx="788724" cy="788724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E87439D-D99D-4D3B-B2A9-0D7425683FCF}"/>
              </a:ext>
            </a:extLst>
          </p:cNvPr>
          <p:cNvSpPr/>
          <p:nvPr/>
        </p:nvSpPr>
        <p:spPr>
          <a:xfrm>
            <a:off x="2259934" y="3782704"/>
            <a:ext cx="8229600" cy="867747"/>
          </a:xfrm>
          <a:prstGeom prst="roundRect">
            <a:avLst/>
          </a:prstGeom>
          <a:noFill/>
          <a:ln w="28575" cap="flat" cmpd="sng" algn="ctr">
            <a:solidFill>
              <a:srgbClr val="2280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3" name="Graphic 42" descr="Wi-Fi with solid fill">
            <a:extLst>
              <a:ext uri="{FF2B5EF4-FFF2-40B4-BE49-F238E27FC236}">
                <a16:creationId xmlns:a16="http://schemas.microsoft.com/office/drawing/2014/main" id="{E071F57E-BA2D-40ED-B8BE-62969BC1F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2222" y="3815514"/>
            <a:ext cx="788724" cy="788724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26670DF-0316-4780-B082-6EF4A9092ECC}"/>
              </a:ext>
            </a:extLst>
          </p:cNvPr>
          <p:cNvSpPr/>
          <p:nvPr/>
        </p:nvSpPr>
        <p:spPr>
          <a:xfrm>
            <a:off x="2841455" y="4868237"/>
            <a:ext cx="8229600" cy="867747"/>
          </a:xfrm>
          <a:prstGeom prst="roundRect">
            <a:avLst/>
          </a:prstGeom>
          <a:noFill/>
          <a:ln w="28575" cap="flat" cmpd="sng" algn="ctr">
            <a:solidFill>
              <a:srgbClr val="2280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5" name="Graphic 44" descr="Wi-Fi with solid fill">
            <a:extLst>
              <a:ext uri="{FF2B5EF4-FFF2-40B4-BE49-F238E27FC236}">
                <a16:creationId xmlns:a16="http://schemas.microsoft.com/office/drawing/2014/main" id="{FA54932A-3EA8-4CC2-83C6-43A89E479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3743" y="4901047"/>
            <a:ext cx="788724" cy="7887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BC84007-1C3E-4339-B495-20FB7B96AC28}"/>
              </a:ext>
            </a:extLst>
          </p:cNvPr>
          <p:cNvSpPr txBox="1"/>
          <p:nvPr/>
        </p:nvSpPr>
        <p:spPr>
          <a:xfrm>
            <a:off x="2259934" y="1809509"/>
            <a:ext cx="74569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100"/>
              <a:t>Lleva un control estricto del distanciamiento social.</a:t>
            </a:r>
          </a:p>
        </p:txBody>
      </p:sp>
    </p:spTree>
    <p:extLst>
      <p:ext uri="{BB962C8B-B14F-4D97-AF65-F5344CB8AC3E}">
        <p14:creationId xmlns:p14="http://schemas.microsoft.com/office/powerpoint/2010/main" val="21436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657039"/>
            <a:ext cx="1078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ESCENARIO e Infraestructura</a:t>
            </a: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41A8319-17F5-47B1-BD7C-EA316F3DC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677A96-C0E1-40F0-9842-1D896779FA13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36C23C-3185-4BC8-AABF-B64501C83353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D7C375-E8F8-412C-A6AC-31544FF0EAB8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C35AE0-C221-4D06-AA98-76A9DC34E89A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7F4A5DFE-167F-46C6-A16B-6B62858C0A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1228402E-B9F8-42E4-BD30-4A6EB3770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33B903B4-4E58-4622-AC88-5B2A5840FF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9D751F8B-975D-4C7A-BE22-96A650D4D7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09A8FB8-95DA-49D8-BB27-0C2034613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07" t="4194" r="10533" b="15469"/>
          <a:stretch/>
        </p:blipFill>
        <p:spPr>
          <a:xfrm>
            <a:off x="1099370" y="1315209"/>
            <a:ext cx="3757671" cy="4529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F27B5E-78BD-4719-9C65-1EF8A6AF0334}"/>
              </a:ext>
            </a:extLst>
          </p:cNvPr>
          <p:cNvSpPr txBox="1"/>
          <p:nvPr/>
        </p:nvSpPr>
        <p:spPr>
          <a:xfrm>
            <a:off x="1099369" y="5844852"/>
            <a:ext cx="3757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/>
              <a:t>Fuente: acesco.com.ec/linea-industrial/</a:t>
            </a:r>
          </a:p>
        </p:txBody>
      </p:sp>
      <p:pic>
        <p:nvPicPr>
          <p:cNvPr id="20" name="Picture 4" descr="Infraestructura CTI&#10;">
            <a:extLst>
              <a:ext uri="{FF2B5EF4-FFF2-40B4-BE49-F238E27FC236}">
                <a16:creationId xmlns:a16="http://schemas.microsoft.com/office/drawing/2014/main" id="{683255D6-CF9E-4757-8E2E-754F9E812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89" y="1828543"/>
            <a:ext cx="6900811" cy="336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383D7F1-2158-4FC6-9F83-45EA196646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07"/>
          <a:stretch/>
        </p:blipFill>
        <p:spPr>
          <a:xfrm>
            <a:off x="3640331" y="844437"/>
            <a:ext cx="4797062" cy="3331573"/>
          </a:xfrm>
          <a:prstGeom prst="rect">
            <a:avLst/>
          </a:prstGeom>
        </p:spPr>
      </p:pic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D71EF8F0-8F9A-4076-A92F-B32467A23E64}"/>
              </a:ext>
            </a:extLst>
          </p:cNvPr>
          <p:cNvSpPr/>
          <p:nvPr/>
        </p:nvSpPr>
        <p:spPr>
          <a:xfrm>
            <a:off x="7944888" y="3982407"/>
            <a:ext cx="2990793" cy="554294"/>
          </a:xfrm>
          <a:prstGeom prst="homePlate">
            <a:avLst/>
          </a:prstGeom>
          <a:solidFill>
            <a:srgbClr val="A5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CCD186-2985-4C61-9E9D-E437F7AB1999}"/>
              </a:ext>
            </a:extLst>
          </p:cNvPr>
          <p:cNvSpPr/>
          <p:nvPr/>
        </p:nvSpPr>
        <p:spPr>
          <a:xfrm>
            <a:off x="100821" y="3938188"/>
            <a:ext cx="2990793" cy="554294"/>
          </a:xfrm>
          <a:prstGeom prst="homePlate">
            <a:avLst/>
          </a:prstGeom>
          <a:solidFill>
            <a:srgbClr val="A5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6BB6AD-42AC-4E65-8331-398BEB10EFD3}"/>
              </a:ext>
            </a:extLst>
          </p:cNvPr>
          <p:cNvSpPr/>
          <p:nvPr/>
        </p:nvSpPr>
        <p:spPr>
          <a:xfrm>
            <a:off x="7944889" y="3682190"/>
            <a:ext cx="4159000" cy="2502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A5CDD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3EEE16-7323-46BF-AA2E-5501E29055D6}"/>
              </a:ext>
            </a:extLst>
          </p:cNvPr>
          <p:cNvSpPr/>
          <p:nvPr/>
        </p:nvSpPr>
        <p:spPr>
          <a:xfrm>
            <a:off x="100821" y="3682190"/>
            <a:ext cx="4159000" cy="2502000"/>
          </a:xfrm>
          <a:prstGeom prst="roundRect">
            <a:avLst/>
          </a:prstGeom>
          <a:solidFill>
            <a:srgbClr val="FFFFFF"/>
          </a:solidFill>
          <a:ln w="57150">
            <a:solidFill>
              <a:srgbClr val="A5CDD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7BFC-EDAD-4029-AC2F-B6D93F30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625642"/>
            <a:ext cx="10241280" cy="778684"/>
          </a:xfrm>
        </p:spPr>
        <p:txBody>
          <a:bodyPr>
            <a:normAutofit fontScale="90000"/>
          </a:bodyPr>
          <a:lstStyle/>
          <a:p>
            <a:r>
              <a:rPr lang="es-EC"/>
              <a:t>Trilateración</a:t>
            </a:r>
            <a:br>
              <a:rPr lang="es-EC"/>
            </a:br>
            <a:endParaRPr lang="es-EC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0185ECA-36C2-4AE4-B957-47DF82572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3E12327-7A69-4A73-928C-E83ADD97C991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C9C72-FB75-4FA9-BC22-5D6AB1F901D3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F2739E-DF04-4BCD-906F-0EECB6388782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E004EE-8D70-4F49-81A9-3DC09A65C18E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BEDF61B7-763C-4A4D-B39C-45E06CF77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4C270ACC-89C2-49D3-9196-3E984D6AE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DA356A84-84B2-4C3E-97DA-56B8B5E483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A89C23EC-EA2F-4223-A839-94C6AE9BA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66D135-6642-427E-B640-C7B33BBDD52A}"/>
                  </a:ext>
                </a:extLst>
              </p:cNvPr>
              <p:cNvSpPr txBox="1"/>
              <p:nvPr/>
            </p:nvSpPr>
            <p:spPr>
              <a:xfrm>
                <a:off x="423589" y="4597496"/>
                <a:ext cx="3420103" cy="270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𝑎𝑝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C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66D135-6642-427E-B640-C7B33BBDD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9" y="4597496"/>
                <a:ext cx="3420103" cy="270139"/>
              </a:xfrm>
              <a:prstGeom prst="rect">
                <a:avLst/>
              </a:prstGeom>
              <a:blipFill>
                <a:blip r:embed="rId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CBA7D-2738-4295-898E-E5A042101D1D}"/>
                  </a:ext>
                </a:extLst>
              </p:cNvPr>
              <p:cNvSpPr txBox="1"/>
              <p:nvPr/>
            </p:nvSpPr>
            <p:spPr>
              <a:xfrm>
                <a:off x="164312" y="5072950"/>
                <a:ext cx="4518644" cy="845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C" sz="1200" b="0" i="1" smtClean="0">
                          <a:latin typeface="Cambria Math" panose="02040503050406030204" pitchFamily="18" charset="0"/>
                        </a:rPr>
                        <m:t>𝐷𝑜𝑛𝑑𝑒</m:t>
                      </m:r>
                      <m:r>
                        <a:rPr lang="es-EC" sz="12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EC" sz="12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𝑐𝑜𝑜𝑟𝑑𝑒𝑛𝑑𝑎𝑠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𝑟𝑒𝑓𝑒𝑟𝑒𝑛𝑐𝑖𝑎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𝑢𝑏𝑖𝑐𝑎𝑐𝑖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𝑐𝑜𝑜𝑟𝑑𝑒𝑛𝑑𝑎𝑠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𝑑𝑒𝑠𝑐𝑜𝑛𝑜𝑐𝑖𝑑𝑎𝑠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𝑑𝑒𝑙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𝑢𝑠𝑢𝑟𝑖𝑜</m:t>
                    </m:r>
                  </m:oMath>
                </a14:m>
                <a:endParaRPr lang="en-US" sz="12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𝑑𝑖𝑠𝑡𝑎𝑛𝑐𝑖𝑎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CBA7D-2738-4295-898E-E5A042101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12" y="5072950"/>
                <a:ext cx="4518644" cy="845296"/>
              </a:xfrm>
              <a:prstGeom prst="rect">
                <a:avLst/>
              </a:prstGeom>
              <a:blipFill>
                <a:blip r:embed="rId9"/>
                <a:stretch>
                  <a:fillRect b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295FF8CB-1007-46CF-843B-91B45FACA75E}"/>
              </a:ext>
            </a:extLst>
          </p:cNvPr>
          <p:cNvSpPr/>
          <p:nvPr/>
        </p:nvSpPr>
        <p:spPr>
          <a:xfrm>
            <a:off x="100821" y="3909553"/>
            <a:ext cx="2990793" cy="554294"/>
          </a:xfrm>
          <a:prstGeom prst="homePlate">
            <a:avLst/>
          </a:prstGeom>
          <a:solidFill>
            <a:srgbClr val="A5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B3E26473-DE6B-4A49-AE26-F4D5FBA20243}"/>
                  </a:ext>
                </a:extLst>
              </p:cNvPr>
              <p:cNvSpPr txBox="1"/>
              <p:nvPr/>
            </p:nvSpPr>
            <p:spPr>
              <a:xfrm>
                <a:off x="-201129" y="4022122"/>
                <a:ext cx="30542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𝒏𝒊𝒎𝒐𝒔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𝑪𝒖𝒂𝒅𝒓𝒂𝒅𝒐𝒔</m:t>
                      </m:r>
                    </m:oMath>
                  </m:oMathPara>
                </a14:m>
                <a:endParaRPr lang="es-EC" sz="1400" b="1"/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B3E26473-DE6B-4A49-AE26-F4D5FBA2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1129" y="4022122"/>
                <a:ext cx="3054284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rrow: Pentagon 28">
            <a:extLst>
              <a:ext uri="{FF2B5EF4-FFF2-40B4-BE49-F238E27FC236}">
                <a16:creationId xmlns:a16="http://schemas.microsoft.com/office/drawing/2014/main" id="{BE7EEFE5-7984-4A85-A9B3-061B4CB2D4B3}"/>
              </a:ext>
            </a:extLst>
          </p:cNvPr>
          <p:cNvSpPr/>
          <p:nvPr/>
        </p:nvSpPr>
        <p:spPr>
          <a:xfrm>
            <a:off x="7944887" y="3938188"/>
            <a:ext cx="2990793" cy="554294"/>
          </a:xfrm>
          <a:prstGeom prst="homePlate">
            <a:avLst/>
          </a:prstGeom>
          <a:solidFill>
            <a:srgbClr val="A5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20C5B861-99B1-4567-8AEE-0AD0E205ABB6}"/>
                  </a:ext>
                </a:extLst>
              </p:cNvPr>
              <p:cNvSpPr txBox="1"/>
              <p:nvPr/>
            </p:nvSpPr>
            <p:spPr>
              <a:xfrm>
                <a:off x="7881396" y="4036399"/>
                <a:ext cx="30542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𝑷𝒆𝒓𝒅𝒊𝒅𝒂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𝑻𝒓𝒂𝒚𝒆𝒄𝒕𝒐𝒓𝒊𝒂</m:t>
                      </m:r>
                    </m:oMath>
                  </m:oMathPara>
                </a14:m>
                <a:endParaRPr lang="es-EC" sz="1400" b="1"/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20C5B861-99B1-4567-8AEE-0AD0E205A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6" y="4036399"/>
                <a:ext cx="3054284" cy="307777"/>
              </a:xfrm>
              <a:prstGeom prst="rect">
                <a:avLst/>
              </a:prstGeom>
              <a:blipFill>
                <a:blip r:embed="rId1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615A67-A26E-41C0-A571-4B88311C1054}"/>
                  </a:ext>
                </a:extLst>
              </p:cNvPr>
              <p:cNvSpPr txBox="1"/>
              <p:nvPr/>
            </p:nvSpPr>
            <p:spPr>
              <a:xfrm>
                <a:off x="9057054" y="4526128"/>
                <a:ext cx="2183611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𝑅𝑆𝑆𝐼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C" sz="16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615A67-A26E-41C0-A571-4B88311C1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054" y="4526128"/>
                <a:ext cx="2183611" cy="553228"/>
              </a:xfrm>
              <a:prstGeom prst="rect">
                <a:avLst/>
              </a:prstGeom>
              <a:blipFill>
                <a:blip r:embed="rId12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EFDA87-6DB3-472F-BC85-01ADEDD8562A}"/>
                  </a:ext>
                </a:extLst>
              </p:cNvPr>
              <p:cNvSpPr txBox="1"/>
              <p:nvPr/>
            </p:nvSpPr>
            <p:spPr>
              <a:xfrm>
                <a:off x="7944888" y="5208571"/>
                <a:ext cx="394077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C" sz="1200" b="0" i="1" smtClean="0">
                          <a:latin typeface="Cambria Math" panose="02040503050406030204" pitchFamily="18" charset="0"/>
                        </a:rPr>
                        <m:t>𝐷𝑜𝑛𝑑𝑒</m:t>
                      </m:r>
                      <m:r>
                        <a:rPr lang="es-EC" sz="12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EC" sz="12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𝑅𝑆𝑆𝐼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ñ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𝑟𝑒𝑐𝑖𝑏𝑖𝑑𝑎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𝑝𝑜𝑠𝑖𝑐𝑖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ó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𝑟𝑒𝑓𝑒𝑟𝑒𝑛𝑐𝑖𝑎</m:t>
                    </m:r>
                  </m:oMath>
                </a14:m>
                <a:r>
                  <a:rPr lang="en-US" sz="120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𝑅𝑆𝑆𝐼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𝑠𝑒</m:t>
                    </m:r>
                    <m:r>
                      <a:rPr lang="es-EC" sz="1200" i="1">
                        <a:latin typeface="Cambria Math" panose="02040503050406030204" pitchFamily="18" charset="0"/>
                      </a:rPr>
                      <m:t>ñ</m:t>
                    </m:r>
                    <m:r>
                      <a:rPr lang="es-EC" sz="1200" i="1">
                        <a:latin typeface="Cambria Math" panose="02040503050406030204" pitchFamily="18" charset="0"/>
                      </a:rPr>
                      <m:t>𝑎𝑙</m:t>
                    </m:r>
                    <m:r>
                      <a:rPr lang="es-EC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i="1">
                        <a:latin typeface="Cambria Math" panose="02040503050406030204" pitchFamily="18" charset="0"/>
                      </a:rPr>
                      <m:t>𝑟𝑒𝑐𝑖𝑏𝑖𝑑𝑎</m:t>
                    </m:r>
                    <m:r>
                      <a:rPr lang="es-EC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𝑝𝑜𝑟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𝑢𝑠𝑢𝑎𝑟𝑖𝑜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EFDA87-6DB3-472F-BC85-01ADEDD85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888" y="5208571"/>
                <a:ext cx="3940776" cy="646331"/>
              </a:xfrm>
              <a:prstGeom prst="rect">
                <a:avLst/>
              </a:prstGeom>
              <a:blipFill>
                <a:blip r:embed="rId1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76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752340" y="2520522"/>
            <a:ext cx="50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WIFICROWD DISTANCE 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1562CF8F-6B07-4A3F-9C86-1471810B0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92" y="1246"/>
            <a:ext cx="2926355" cy="6266036"/>
          </a:xfrm>
          <a:prstGeom prst="roundRect">
            <a:avLst>
              <a:gd name="adj" fmla="val 12702"/>
            </a:avLst>
          </a:prstGeom>
        </p:spPr>
      </p:pic>
    </p:spTree>
    <p:extLst>
      <p:ext uri="{BB962C8B-B14F-4D97-AF65-F5344CB8AC3E}">
        <p14:creationId xmlns:p14="http://schemas.microsoft.com/office/powerpoint/2010/main" val="25220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89A6871-4892-49FD-9D16-E9D193521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32" y="1246"/>
            <a:ext cx="2926355" cy="6266036"/>
          </a:xfrm>
          <a:prstGeom prst="roundRect">
            <a:avLst>
              <a:gd name="adj" fmla="val 12072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752340" y="2520522"/>
            <a:ext cx="50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WIFICROWD DISTANCE 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987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0B83D350D644498ED67378E438DF00" ma:contentTypeVersion="13" ma:contentTypeDescription="Crear nuevo documento." ma:contentTypeScope="" ma:versionID="97bce849afa6fd949eaf383dc600d69c">
  <xsd:schema xmlns:xsd="http://www.w3.org/2001/XMLSchema" xmlns:xs="http://www.w3.org/2001/XMLSchema" xmlns:p="http://schemas.microsoft.com/office/2006/metadata/properties" xmlns:ns3="9e763d51-caac-417b-938f-eac224336bc4" xmlns:ns4="e047bb7e-a874-451d-b53f-5a647904ebbf" targetNamespace="http://schemas.microsoft.com/office/2006/metadata/properties" ma:root="true" ma:fieldsID="a132f039a2134bc9feb8789bb3abae1c" ns3:_="" ns4:_="">
    <xsd:import namespace="9e763d51-caac-417b-938f-eac224336bc4"/>
    <xsd:import namespace="e047bb7e-a874-451d-b53f-5a647904eb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63d51-caac-417b-938f-eac224336b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7bb7e-a874-451d-b53f-5a647904ebb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F6CFA26-8903-4672-8B93-480F76E2F2C4}">
  <ds:schemaRefs>
    <ds:schemaRef ds:uri="9e763d51-caac-417b-938f-eac224336bc4"/>
    <ds:schemaRef ds:uri="e047bb7e-a874-451d-b53f-5a647904eb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5C6C779-A01B-468D-8DAD-04AB33AE10AA}">
  <ds:schemaRefs>
    <ds:schemaRef ds:uri="http://www.w3.org/XML/1998/namespace"/>
    <ds:schemaRef ds:uri="9e763d51-caac-417b-938f-eac224336bc4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e047bb7e-a874-451d-b53f-5a647904ebbf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F550832-33FB-4DDC-B00A-E91EEC79B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</Words>
  <Application>Microsoft Office PowerPoint</Application>
  <PresentationFormat>Widescreen</PresentationFormat>
  <Paragraphs>48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Gill Sans Nova</vt:lpstr>
      <vt:lpstr>Segoe UI</vt:lpstr>
      <vt:lpstr>GradientRiseVTI</vt:lpstr>
      <vt:lpstr>PowerPoint Presentation</vt:lpstr>
      <vt:lpstr>PowerPoint Presentation</vt:lpstr>
      <vt:lpstr>Imagen real</vt:lpstr>
      <vt:lpstr>PowerPoint Presentation</vt:lpstr>
      <vt:lpstr>PowerPoint Presentation</vt:lpstr>
      <vt:lpstr>PowerPoint Presentation</vt:lpstr>
      <vt:lpstr>Trilateración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CONTROL DE DISTANCIAMIENTO SOCIALMEDIANTE TÉCNICAS DE POSICIONAMIENTO BASADa EN WI­FI.</dc:title>
  <dc:creator>Marina Nicolle Toala Zurita</dc:creator>
  <cp:lastModifiedBy>Marina Nicolle Toala Zurita</cp:lastModifiedBy>
  <cp:revision>2</cp:revision>
  <dcterms:created xsi:type="dcterms:W3CDTF">2021-10-26T05:17:58Z</dcterms:created>
  <dcterms:modified xsi:type="dcterms:W3CDTF">2022-02-18T03:37:04Z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0x010100C00B83D350D644498ED67378E438DF00</vt:lpwstr>
  </property>
</Properties>
</file>